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5" r:id="rId5"/>
    <p:sldId id="263" r:id="rId6"/>
    <p:sldId id="264" r:id="rId7"/>
    <p:sldId id="262" r:id="rId8"/>
    <p:sldId id="266" r:id="rId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DEE31F09-CBB9-4B5F-BB69-3A5691971036}" type="datetimeFigureOut">
              <a:rPr lang="en-US" smtClean="0"/>
              <a:t>10/22/2019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9F47B879-55C5-4262-BA1C-2817533E4B95}" type="slidenum">
              <a:rPr lang="en-US" smtClean="0"/>
              <a:t>‹#›</a:t>
            </a:fld>
            <a:endParaRPr lang="en-US"/>
          </a:p>
        </p:txBody>
      </p:sp>
    </p:spTree>
    <p:extLst>
      <p:ext uri="{BB962C8B-B14F-4D97-AF65-F5344CB8AC3E}">
        <p14:creationId xmlns:p14="http://schemas.microsoft.com/office/powerpoint/2010/main" val="295649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0A2ABF6F-FF88-47B3-A76B-B5CC589B6522}"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15117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119210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326457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30700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15918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597B5-C893-4095-8357-5919F9CF5B2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36081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597B5-C893-4095-8357-5919F9CF5B2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8216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597B5-C893-4095-8357-5919F9CF5B2F}"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44461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597B5-C893-4095-8357-5919F9CF5B2F}"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05418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597B5-C893-4095-8357-5919F9CF5B2F}"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334388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597B5-C893-4095-8357-5919F9CF5B2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93548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597B5-C893-4095-8357-5919F9CF5B2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60483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597B5-C893-4095-8357-5919F9CF5B2F}" type="datetimeFigureOut">
              <a:rPr lang="en-US" smtClean="0"/>
              <a:t>10/22/2019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BA8B4-742B-44F4-91F5-043E26B71D5D}" type="slidenum">
              <a:rPr lang="en-US" smtClean="0"/>
              <a:t>‹#›</a:t>
            </a:fld>
            <a:endParaRPr lang="en-US"/>
          </a:p>
        </p:txBody>
      </p:sp>
    </p:spTree>
    <p:extLst>
      <p:ext uri="{BB962C8B-B14F-4D97-AF65-F5344CB8AC3E}">
        <p14:creationId xmlns:p14="http://schemas.microsoft.com/office/powerpoint/2010/main" val="620133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42460"/>
            <a:ext cx="9375956" cy="2459578"/>
          </a:xfrm>
        </p:spPr>
        <p:txBody>
          <a:bodyPr/>
          <a:lstStyle/>
          <a:p>
            <a:r>
              <a:rPr lang="en-US" smtClean="0">
                <a:latin typeface="Arial" panose="020B0604020202020204" pitchFamily="34" charset="0"/>
                <a:cs typeface="Arial" panose="020B0604020202020204" pitchFamily="34" charset="0"/>
              </a:rPr>
              <a:t>Mr. Nguyen Manh DUONG</a:t>
            </a:r>
            <a:endParaRPr lang="en-US"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a:solidFill>
                  <a:srgbClr val="0070C0"/>
                </a:solidFill>
                <a:latin typeface="Verdana" panose="020B0604030504040204" pitchFamily="34" charset="0"/>
              </a:rPr>
              <a:t>IHO </a:t>
            </a:r>
            <a:r>
              <a:rPr lang="en-US" altLang="en-US" sz="2400" b="1" smtClean="0">
                <a:solidFill>
                  <a:srgbClr val="0070C0"/>
                </a:solidFill>
                <a:latin typeface="Verdana" panose="020B0604030504040204" pitchFamily="34" charset="0"/>
              </a:rPr>
              <a:t>- </a:t>
            </a:r>
            <a:r>
              <a:rPr lang="en-US" altLang="en-US" sz="2400" b="1" dirty="0">
                <a:solidFill>
                  <a:srgbClr val="0070C0"/>
                </a:solidFill>
                <a:latin typeface="Verdana" panose="020B0604030504040204" pitchFamily="34" charset="0"/>
              </a:rPr>
              <a:t>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28309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fr-FR" dirty="0" smtClean="0">
                <a:latin typeface="Arial" panose="020B0604020202020204" pitchFamily="34" charset="0"/>
                <a:cs typeface="Arial" panose="020B0604020202020204" pitchFamily="34" charset="0"/>
              </a:rPr>
              <a:t> </a:t>
            </a:r>
            <a:r>
              <a:rPr lang="fr-FR" sz="4000" b="1" dirty="0" smtClean="0">
                <a:solidFill>
                  <a:srgbClr val="0070C0"/>
                </a:solidFill>
                <a:latin typeface="Arial" panose="020B0604020202020204" pitchFamily="34" charset="0"/>
                <a:ea typeface="+mn-ea"/>
                <a:cs typeface="Arial" panose="020B0604020202020204" pitchFamily="34" charset="0"/>
              </a:rPr>
              <a:t>Self introduction</a:t>
            </a:r>
            <a:endParaRPr lang="en-US" sz="4000" b="1" dirty="0">
              <a:solidFill>
                <a:srgbClr val="0070C0"/>
              </a:solidFill>
              <a:latin typeface="Arial" panose="020B0604020202020204" pitchFamily="34" charset="0"/>
              <a:ea typeface="+mn-ea"/>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a:solidFill>
                  <a:srgbClr val="0070C0"/>
                </a:solidFill>
                <a:latin typeface="Verdana" panose="020B0604030504040204" pitchFamily="34" charset="0"/>
              </a:rPr>
              <a:t>IHO </a:t>
            </a:r>
            <a:r>
              <a:rPr lang="en-US" altLang="en-US" sz="2400" b="1" smtClean="0">
                <a:solidFill>
                  <a:srgbClr val="0070C0"/>
                </a:solidFill>
                <a:latin typeface="Verdana" panose="020B0604030504040204" pitchFamily="34" charset="0"/>
              </a:rPr>
              <a:t>- </a:t>
            </a:r>
            <a:r>
              <a:rPr lang="en-US" altLang="en-US" sz="2400" b="1" dirty="0">
                <a:solidFill>
                  <a:srgbClr val="0070C0"/>
                </a:solidFill>
                <a:latin typeface="Verdana" panose="020B0604030504040204" pitchFamily="34" charset="0"/>
              </a:rPr>
              <a:t>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811496819"/>
              </p:ext>
            </p:extLst>
          </p:nvPr>
        </p:nvGraphicFramePr>
        <p:xfrm>
          <a:off x="307582" y="1969625"/>
          <a:ext cx="9251961" cy="4663440"/>
        </p:xfrm>
        <a:graphic>
          <a:graphicData uri="http://schemas.openxmlformats.org/drawingml/2006/table">
            <a:tbl>
              <a:tblPr firstRow="1" bandRow="1">
                <a:tableStyleId>{22838BEF-8BB2-4498-84A7-C5851F593DF1}</a:tableStyleId>
              </a:tblPr>
              <a:tblGrid>
                <a:gridCol w="2507058"/>
                <a:gridCol w="6744903"/>
              </a:tblGrid>
              <a:tr h="350371">
                <a:tc>
                  <a:txBody>
                    <a:bodyPr/>
                    <a:lstStyle/>
                    <a:p>
                      <a:r>
                        <a:rPr lang="en-US" smtClean="0">
                          <a:latin typeface="Arial" panose="020B0604020202020204" pitchFamily="34" charset="0"/>
                          <a:cs typeface="Arial" panose="020B0604020202020204" pitchFamily="34" charset="0"/>
                        </a:rPr>
                        <a:t>Name</a:t>
                      </a:r>
                      <a:endParaRPr lang="en-US" dirty="0">
                        <a:latin typeface="Arial" panose="020B0604020202020204" pitchFamily="34" charset="0"/>
                        <a:cs typeface="Arial" panose="020B0604020202020204" pitchFamily="34" charset="0"/>
                      </a:endParaRPr>
                    </a:p>
                  </a:txBody>
                  <a:tcPr/>
                </a:tc>
                <a:tc>
                  <a:txBody>
                    <a:bodyPr/>
                    <a:lstStyle/>
                    <a:p>
                      <a:r>
                        <a:rPr lang="en-US" smtClean="0">
                          <a:latin typeface="Arial" panose="020B0604020202020204" pitchFamily="34" charset="0"/>
                          <a:cs typeface="Arial" panose="020B0604020202020204" pitchFamily="34" charset="0"/>
                        </a:rPr>
                        <a:t>Nguyen Manh DUONG</a:t>
                      </a:r>
                      <a:endParaRPr lang="en-US" dirty="0">
                        <a:latin typeface="Arial" panose="020B0604020202020204" pitchFamily="34" charset="0"/>
                        <a:cs typeface="Arial" panose="020B0604020202020204" pitchFamily="34" charset="0"/>
                      </a:endParaRPr>
                    </a:p>
                  </a:txBody>
                  <a:tcPr/>
                </a:tc>
              </a:tr>
              <a:tr h="350371">
                <a:tc>
                  <a:txBody>
                    <a:bodyPr/>
                    <a:lstStyle/>
                    <a:p>
                      <a:r>
                        <a:rPr lang="en-US" dirty="0" smtClean="0">
                          <a:latin typeface="Arial" panose="020B0604020202020204" pitchFamily="34" charset="0"/>
                          <a:cs typeface="Arial" panose="020B0604020202020204" pitchFamily="34" charset="0"/>
                        </a:rPr>
                        <a:t>Alumni year</a:t>
                      </a:r>
                      <a:endParaRPr lang="en-US" dirty="0">
                        <a:latin typeface="Arial" panose="020B0604020202020204" pitchFamily="34" charset="0"/>
                        <a:cs typeface="Arial" panose="020B0604020202020204" pitchFamily="34" charset="0"/>
                      </a:endParaRPr>
                    </a:p>
                  </a:txBody>
                  <a:tcPr/>
                </a:tc>
                <a:tc>
                  <a:txBody>
                    <a:bodyPr/>
                    <a:lstStyle/>
                    <a:p>
                      <a:r>
                        <a:rPr lang="en-US" smtClean="0">
                          <a:latin typeface="Arial" panose="020B0604020202020204" pitchFamily="34" charset="0"/>
                          <a:cs typeface="Arial" panose="020B0604020202020204" pitchFamily="34" charset="0"/>
                        </a:rPr>
                        <a:t>2016</a:t>
                      </a:r>
                      <a:endParaRPr lang="en-US">
                        <a:latin typeface="Arial" panose="020B0604020202020204" pitchFamily="34" charset="0"/>
                        <a:cs typeface="Arial" panose="020B0604020202020204" pitchFamily="34" charset="0"/>
                      </a:endParaRPr>
                    </a:p>
                  </a:txBody>
                  <a:tcPr/>
                </a:tc>
              </a:tr>
              <a:tr h="350371">
                <a:tc>
                  <a:txBody>
                    <a:bodyPr/>
                    <a:lstStyle/>
                    <a:p>
                      <a:r>
                        <a:rPr lang="en-US" dirty="0" smtClean="0">
                          <a:latin typeface="Arial" panose="020B0604020202020204" pitchFamily="34" charset="0"/>
                          <a:cs typeface="Arial" panose="020B0604020202020204" pitchFamily="34" charset="0"/>
                        </a:rPr>
                        <a:t>Country</a:t>
                      </a:r>
                      <a:endParaRPr lang="en-US" dirty="0">
                        <a:latin typeface="Arial" panose="020B0604020202020204" pitchFamily="34" charset="0"/>
                        <a:cs typeface="Arial" panose="020B0604020202020204" pitchFamily="34" charset="0"/>
                      </a:endParaRPr>
                    </a:p>
                  </a:txBody>
                  <a:tcPr/>
                </a:tc>
                <a:tc>
                  <a:txBody>
                    <a:bodyPr/>
                    <a:lstStyle/>
                    <a:p>
                      <a:r>
                        <a:rPr lang="en-US" smtClean="0">
                          <a:latin typeface="Arial" panose="020B0604020202020204" pitchFamily="34" charset="0"/>
                          <a:cs typeface="Arial" panose="020B0604020202020204" pitchFamily="34" charset="0"/>
                        </a:rPr>
                        <a:t>Viet Nam</a:t>
                      </a:r>
                      <a:endParaRPr lang="en-US">
                        <a:latin typeface="Arial" panose="020B0604020202020204" pitchFamily="34" charset="0"/>
                        <a:cs typeface="Arial" panose="020B0604020202020204" pitchFamily="34" charset="0"/>
                      </a:endParaRPr>
                    </a:p>
                  </a:txBody>
                  <a:tcPr/>
                </a:tc>
              </a:tr>
              <a:tr h="350371">
                <a:tc>
                  <a:txBody>
                    <a:bodyPr/>
                    <a:lstStyle/>
                    <a:p>
                      <a:r>
                        <a:rPr lang="en-US" dirty="0" smtClean="0">
                          <a:latin typeface="Arial" panose="020B0604020202020204" pitchFamily="34" charset="0"/>
                          <a:cs typeface="Arial" panose="020B0604020202020204" pitchFamily="34" charset="0"/>
                        </a:rPr>
                        <a:t>Organization</a:t>
                      </a:r>
                      <a:endParaRPr lang="en-US" dirty="0">
                        <a:latin typeface="Arial" panose="020B0604020202020204" pitchFamily="34" charset="0"/>
                        <a:cs typeface="Arial" panose="020B0604020202020204" pitchFamily="34" charset="0"/>
                      </a:endParaRPr>
                    </a:p>
                  </a:txBody>
                  <a:tcPr/>
                </a:tc>
                <a:tc>
                  <a:txBody>
                    <a:bodyPr/>
                    <a:lstStyle/>
                    <a:p>
                      <a:r>
                        <a:rPr lang="en-US" smtClean="0">
                          <a:latin typeface="Arial" panose="020B0604020202020204" pitchFamily="34" charset="0"/>
                          <a:cs typeface="Arial" panose="020B0604020202020204" pitchFamily="34" charset="0"/>
                        </a:rPr>
                        <a:t>Vietnam Maritime</a:t>
                      </a:r>
                      <a:r>
                        <a:rPr lang="en-US" baseline="0" smtClean="0">
                          <a:latin typeface="Arial" panose="020B0604020202020204" pitchFamily="34" charset="0"/>
                          <a:cs typeface="Arial" panose="020B0604020202020204" pitchFamily="34" charset="0"/>
                        </a:rPr>
                        <a:t> Safety - North (VMS-North)</a:t>
                      </a:r>
                      <a:endParaRPr lang="en-US">
                        <a:latin typeface="Arial" panose="020B0604020202020204" pitchFamily="34" charset="0"/>
                        <a:cs typeface="Arial" panose="020B0604020202020204" pitchFamily="34" charset="0"/>
                      </a:endParaRPr>
                    </a:p>
                  </a:txBody>
                  <a:tcPr/>
                </a:tc>
              </a:tr>
              <a:tr h="350371">
                <a:tc>
                  <a:txBody>
                    <a:bodyPr/>
                    <a:lstStyle/>
                    <a:p>
                      <a:r>
                        <a:rPr lang="en-US" dirty="0" smtClean="0">
                          <a:latin typeface="Arial" panose="020B0604020202020204" pitchFamily="34" charset="0"/>
                          <a:cs typeface="Arial" panose="020B0604020202020204" pitchFamily="34" charset="0"/>
                        </a:rPr>
                        <a:t>Position/Job title</a:t>
                      </a:r>
                      <a:endParaRPr lang="en-US" dirty="0">
                        <a:latin typeface="Arial" panose="020B0604020202020204" pitchFamily="34" charset="0"/>
                        <a:cs typeface="Arial" panose="020B0604020202020204" pitchFamily="34" charset="0"/>
                      </a:endParaRPr>
                    </a:p>
                  </a:txBody>
                  <a:tcPr/>
                </a:tc>
                <a:tc>
                  <a:txBody>
                    <a:bodyPr/>
                    <a:lstStyle/>
                    <a:p>
                      <a:r>
                        <a:rPr lang="en-US" smtClean="0">
                          <a:latin typeface="Arial" panose="020B0604020202020204" pitchFamily="34" charset="0"/>
                          <a:cs typeface="Arial" panose="020B0604020202020204" pitchFamily="34" charset="0"/>
                        </a:rPr>
                        <a:t>Technical Officer</a:t>
                      </a:r>
                      <a:r>
                        <a:rPr lang="en-US" baseline="0" smtClean="0">
                          <a:latin typeface="Arial" panose="020B0604020202020204" pitchFamily="34" charset="0"/>
                          <a:cs typeface="Arial" panose="020B0604020202020204" pitchFamily="34" charset="0"/>
                        </a:rPr>
                        <a:t> at Maritime Safety Department</a:t>
                      </a:r>
                      <a:endParaRPr lang="en-US">
                        <a:latin typeface="Arial" panose="020B0604020202020204" pitchFamily="34" charset="0"/>
                        <a:cs typeface="Arial" panose="020B0604020202020204" pitchFamily="34" charset="0"/>
                      </a:endParaRPr>
                    </a:p>
                  </a:txBody>
                  <a:tcPr/>
                </a:tc>
              </a:tr>
              <a:tr h="2722181">
                <a:tc>
                  <a:txBody>
                    <a:bodyPr/>
                    <a:lstStyle/>
                    <a:p>
                      <a:r>
                        <a:rPr lang="en-US" dirty="0" smtClean="0">
                          <a:latin typeface="Arial" panose="020B0604020202020204" pitchFamily="34" charset="0"/>
                          <a:cs typeface="Arial" panose="020B0604020202020204" pitchFamily="34" charset="0"/>
                        </a:rPr>
                        <a:t>Current job description</a:t>
                      </a:r>
                      <a:endParaRPr lang="en-US" dirty="0">
                        <a:latin typeface="Arial" panose="020B0604020202020204" pitchFamily="34" charset="0"/>
                        <a:cs typeface="Arial" panose="020B0604020202020204" pitchFamily="34" charset="0"/>
                      </a:endParaRPr>
                    </a:p>
                  </a:txBody>
                  <a:tcPr/>
                </a:tc>
                <a:tc>
                  <a:txBody>
                    <a:bodyPr/>
                    <a:lstStyle/>
                    <a:p>
                      <a:pPr algn="just"/>
                      <a:r>
                        <a:rPr lang="en-US" smtClean="0">
                          <a:latin typeface="Arial" panose="020B0604020202020204" pitchFamily="34" charset="0"/>
                          <a:cs typeface="Arial" panose="020B0604020202020204" pitchFamily="34" charset="0"/>
                        </a:rPr>
                        <a:t>1. Management</a:t>
                      </a:r>
                      <a:r>
                        <a:rPr lang="en-US" baseline="0" smtClean="0">
                          <a:latin typeface="Arial" panose="020B0604020202020204" pitchFamily="34" charset="0"/>
                          <a:cs typeface="Arial" panose="020B0604020202020204" pitchFamily="34" charset="0"/>
                        </a:rPr>
                        <a:t> the status of Aids to Navigation on 05 access channels (including 53 marine buoys, 04 beacons) and 17 lighthouses;</a:t>
                      </a:r>
                    </a:p>
                    <a:p>
                      <a:pPr algn="just"/>
                      <a:r>
                        <a:rPr lang="en-US" baseline="0" smtClean="0">
                          <a:latin typeface="Arial" panose="020B0604020202020204" pitchFamily="34" charset="0"/>
                          <a:cs typeface="Arial" panose="020B0604020202020204" pitchFamily="34" charset="0"/>
                        </a:rPr>
                        <a:t>2. Joining the inspection works of Nautical charts products, survey products and publications (List of Lights, Charts Catalogue, Quarterly and Annual Summary of Notices to Mariners) of Hydrographic Survey Division - North (HSD-North - one Division belongs to VMS-North) and inspect the updating of changes on Nautical charts products (Paper charts and ENCs);</a:t>
                      </a:r>
                    </a:p>
                    <a:p>
                      <a:pPr algn="just"/>
                      <a:r>
                        <a:rPr lang="en-US" baseline="0" smtClean="0">
                          <a:latin typeface="Arial" panose="020B0604020202020204" pitchFamily="34" charset="0"/>
                          <a:cs typeface="Arial" panose="020B0604020202020204" pitchFamily="34" charset="0"/>
                        </a:rPr>
                        <a:t>3. Joining the creating and issuing works of Notices to Mariners.</a:t>
                      </a:r>
                      <a:endParaRPr lang="en-US" dirty="0">
                        <a:latin typeface="Arial" panose="020B0604020202020204" pitchFamily="34" charset="0"/>
                        <a:cs typeface="Arial" panose="020B0604020202020204" pitchFamily="34" charset="0"/>
                      </a:endParaRPr>
                    </a:p>
                  </a:txBody>
                  <a:tcPr/>
                </a:tc>
              </a:tr>
            </a:tbl>
          </a:graphicData>
        </a:graphic>
      </p:graphicFrame>
      <p:sp>
        <p:nvSpPr>
          <p:cNvPr id="11" name="Rectangle 10"/>
          <p:cNvSpPr/>
          <p:nvPr/>
        </p:nvSpPr>
        <p:spPr>
          <a:xfrm>
            <a:off x="9616694" y="2092130"/>
            <a:ext cx="2257425" cy="2752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Please put your photo here! </a:t>
            </a:r>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9622" t="13136" r="9333" b="11424"/>
          <a:stretch/>
        </p:blipFill>
        <p:spPr>
          <a:xfrm>
            <a:off x="9646567" y="2101560"/>
            <a:ext cx="2197677" cy="2727615"/>
          </a:xfrm>
          <a:prstGeom prst="rect">
            <a:avLst/>
          </a:prstGeom>
        </p:spPr>
      </p:pic>
    </p:spTree>
    <p:extLst>
      <p:ext uri="{BB962C8B-B14F-4D97-AF65-F5344CB8AC3E}">
        <p14:creationId xmlns:p14="http://schemas.microsoft.com/office/powerpoint/2010/main" val="287626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fr-FR" dirty="0" smtClean="0">
                <a:latin typeface="Arial" panose="020B0604020202020204" pitchFamily="34" charset="0"/>
                <a:cs typeface="Arial" panose="020B0604020202020204" pitchFamily="34" charset="0"/>
              </a:rPr>
              <a:t> </a:t>
            </a:r>
            <a:r>
              <a:rPr lang="fr-FR" sz="4000" b="1" dirty="0" err="1">
                <a:solidFill>
                  <a:srgbClr val="0070C0"/>
                </a:solidFill>
                <a:latin typeface="Arial" panose="020B0604020202020204" pitchFamily="34" charset="0"/>
                <a:ea typeface="+mn-ea"/>
                <a:cs typeface="Arial" panose="020B0604020202020204" pitchFamily="34" charset="0"/>
              </a:rPr>
              <a:t>My</a:t>
            </a:r>
            <a:r>
              <a:rPr lang="fr-FR" sz="4000" b="1" dirty="0">
                <a:solidFill>
                  <a:srgbClr val="0070C0"/>
                </a:solidFill>
                <a:latin typeface="Arial" panose="020B0604020202020204" pitchFamily="34" charset="0"/>
                <a:ea typeface="+mn-ea"/>
                <a:cs typeface="Arial" panose="020B0604020202020204" pitchFamily="34" charset="0"/>
              </a:rPr>
              <a:t> </a:t>
            </a:r>
            <a:r>
              <a:rPr lang="fr-FR" sz="4000" b="1" dirty="0" err="1">
                <a:solidFill>
                  <a:srgbClr val="0070C0"/>
                </a:solidFill>
                <a:latin typeface="Arial" panose="020B0604020202020204" pitchFamily="34" charset="0"/>
                <a:ea typeface="+mn-ea"/>
                <a:cs typeface="Arial" panose="020B0604020202020204" pitchFamily="34" charset="0"/>
              </a:rPr>
              <a:t>career</a:t>
            </a:r>
            <a:r>
              <a:rPr lang="fr-FR" sz="4000" b="1" dirty="0">
                <a:solidFill>
                  <a:srgbClr val="0070C0"/>
                </a:solidFill>
                <a:latin typeface="Arial" panose="020B0604020202020204" pitchFamily="34" charset="0"/>
                <a:ea typeface="+mn-ea"/>
                <a:cs typeface="Arial" panose="020B0604020202020204" pitchFamily="34" charset="0"/>
              </a:rPr>
              <a:t> </a:t>
            </a:r>
            <a:r>
              <a:rPr lang="fr-FR" sz="4000" b="1" dirty="0" err="1">
                <a:solidFill>
                  <a:srgbClr val="0070C0"/>
                </a:solidFill>
                <a:latin typeface="Arial" panose="020B0604020202020204" pitchFamily="34" charset="0"/>
                <a:ea typeface="+mn-ea"/>
                <a:cs typeface="Arial" panose="020B0604020202020204" pitchFamily="34" charset="0"/>
              </a:rPr>
              <a:t>path</a:t>
            </a:r>
            <a:r>
              <a:rPr lang="fr-FR" sz="4000" b="1" dirty="0">
                <a:solidFill>
                  <a:srgbClr val="0070C0"/>
                </a:solidFill>
                <a:latin typeface="Arial" panose="020B0604020202020204" pitchFamily="34" charset="0"/>
                <a:ea typeface="+mn-ea"/>
                <a:cs typeface="Arial" panose="020B0604020202020204" pitchFamily="34" charset="0"/>
              </a:rPr>
              <a:t> and </a:t>
            </a:r>
            <a:r>
              <a:rPr lang="fr-FR" sz="4000" b="1" dirty="0" err="1">
                <a:solidFill>
                  <a:srgbClr val="0070C0"/>
                </a:solidFill>
                <a:latin typeface="Arial" panose="020B0604020202020204" pitchFamily="34" charset="0"/>
                <a:ea typeface="+mn-ea"/>
                <a:cs typeface="Arial" panose="020B0604020202020204" pitchFamily="34" charset="0"/>
              </a:rPr>
              <a:t>projects</a:t>
            </a:r>
            <a:r>
              <a:rPr lang="fr-FR" sz="4000" b="1" dirty="0">
                <a:solidFill>
                  <a:srgbClr val="0070C0"/>
                </a:solidFill>
                <a:latin typeface="Arial" panose="020B0604020202020204" pitchFamily="34" charset="0"/>
                <a:ea typeface="+mn-ea"/>
                <a:cs typeface="Arial" panose="020B0604020202020204" pitchFamily="34" charset="0"/>
              </a:rPr>
              <a:t> / </a:t>
            </a:r>
            <a:r>
              <a:rPr lang="fr-FR" sz="4000" b="1" dirty="0" err="1">
                <a:solidFill>
                  <a:srgbClr val="0070C0"/>
                </a:solidFill>
                <a:latin typeface="Arial" panose="020B0604020202020204" pitchFamily="34" charset="0"/>
                <a:ea typeface="+mn-ea"/>
                <a:cs typeface="Arial" panose="020B0604020202020204" pitchFamily="34" charset="0"/>
              </a:rPr>
              <a:t>Achievements</a:t>
            </a:r>
            <a:endParaRPr lang="en-US" sz="4000" b="1" dirty="0">
              <a:solidFill>
                <a:srgbClr val="0070C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838200" y="2118414"/>
            <a:ext cx="10515600" cy="4351338"/>
          </a:xfrm>
        </p:spPr>
        <p:txBody>
          <a:bodyPr>
            <a:noAutofit/>
          </a:bodyPr>
          <a:lstStyle/>
          <a:p>
            <a:pPr lvl="0" algn="just"/>
            <a:r>
              <a:rPr lang="en-US" sz="2000" b="1">
                <a:latin typeface="Arial" panose="020B0604020202020204" pitchFamily="34" charset="0"/>
                <a:cs typeface="Arial" panose="020B0604020202020204" pitchFamily="34" charset="0"/>
              </a:rPr>
              <a:t>2008 - 2013: </a:t>
            </a:r>
            <a:r>
              <a:rPr lang="en-US" sz="2000">
                <a:latin typeface="Arial" panose="020B0604020202020204" pitchFamily="34" charset="0"/>
                <a:cs typeface="Arial" panose="020B0604020202020204" pitchFamily="34" charset="0"/>
              </a:rPr>
              <a:t>Studied at maritime safety faculty of Vietnam Maritime University to get maritime safety engineer in Haiphong city, Vietnam;</a:t>
            </a:r>
          </a:p>
          <a:p>
            <a:pPr lvl="0" algn="just"/>
            <a:r>
              <a:rPr lang="en-US" sz="2000" b="1">
                <a:latin typeface="Arial" panose="020B0604020202020204" pitchFamily="34" charset="0"/>
                <a:cs typeface="Arial" panose="020B0604020202020204" pitchFamily="34" charset="0"/>
              </a:rPr>
              <a:t>In May and October, 2011:</a:t>
            </a:r>
            <a:r>
              <a:rPr lang="en-US" sz="2000">
                <a:latin typeface="Arial" panose="020B0604020202020204" pitchFamily="34" charset="0"/>
                <a:cs typeface="Arial" panose="020B0604020202020204" pitchFamily="34" charset="0"/>
              </a:rPr>
              <a:t> completing the training courses of Applied Informatics in Civil Engineering: LAND DESKTOP and MATHCAD which are organized by Maritime Construction Consultant and Technology Development Center in Haiphong city, Vietnam;</a:t>
            </a:r>
          </a:p>
          <a:p>
            <a:pPr lvl="0" algn="just"/>
            <a:r>
              <a:rPr lang="en-US" sz="2000" b="1">
                <a:latin typeface="Arial" panose="020B0604020202020204" pitchFamily="34" charset="0"/>
                <a:cs typeface="Arial" panose="020B0604020202020204" pitchFamily="34" charset="0"/>
              </a:rPr>
              <a:t>10</a:t>
            </a:r>
            <a:r>
              <a:rPr lang="en-US" sz="2000" b="1" baseline="30000">
                <a:latin typeface="Arial" panose="020B0604020202020204" pitchFamily="34" charset="0"/>
                <a:cs typeface="Arial" panose="020B0604020202020204" pitchFamily="34" charset="0"/>
              </a:rPr>
              <a:t>th</a:t>
            </a:r>
            <a:r>
              <a:rPr lang="en-US" sz="2000" b="1">
                <a:latin typeface="Arial" panose="020B0604020202020204" pitchFamily="34" charset="0"/>
                <a:cs typeface="Arial" panose="020B0604020202020204" pitchFamily="34" charset="0"/>
              </a:rPr>
              <a:t> November - 14</a:t>
            </a:r>
            <a:r>
              <a:rPr lang="en-US" sz="2000" b="1" baseline="30000">
                <a:latin typeface="Arial" panose="020B0604020202020204" pitchFamily="34" charset="0"/>
                <a:cs typeface="Arial" panose="020B0604020202020204" pitchFamily="34" charset="0"/>
              </a:rPr>
              <a:t>th</a:t>
            </a:r>
            <a:r>
              <a:rPr lang="en-US" sz="2000" b="1">
                <a:latin typeface="Arial" panose="020B0604020202020204" pitchFamily="34" charset="0"/>
                <a:cs typeface="Arial" panose="020B0604020202020204" pitchFamily="34" charset="0"/>
              </a:rPr>
              <a:t> November, 2014:</a:t>
            </a:r>
            <a:r>
              <a:rPr lang="en-US" sz="2000">
                <a:latin typeface="Arial" panose="020B0604020202020204" pitchFamily="34" charset="0"/>
                <a:cs typeface="Arial" panose="020B0604020202020204" pitchFamily="34" charset="0"/>
              </a:rPr>
              <a:t> completing the </a:t>
            </a:r>
            <a:r>
              <a:rPr lang="en-US" sz="2000" smtClean="0">
                <a:latin typeface="Arial" panose="020B0604020202020204" pitchFamily="34" charset="0"/>
                <a:cs typeface="Arial" panose="020B0604020202020204" pitchFamily="34" charset="0"/>
              </a:rPr>
              <a:t>EAHC </a:t>
            </a:r>
            <a:r>
              <a:rPr lang="en-US" sz="2000">
                <a:latin typeface="Arial" panose="020B0604020202020204" pitchFamily="34" charset="0"/>
                <a:cs typeface="Arial" panose="020B0604020202020204" pitchFamily="34" charset="0"/>
              </a:rPr>
              <a:t>Training Course on Technical Aspect of Maritime Boundaries, Baselines and Extended Continental Shelf which is organized in Jakarta, Indonesia; </a:t>
            </a:r>
          </a:p>
          <a:p>
            <a:pPr lvl="0" algn="just"/>
            <a:r>
              <a:rPr lang="en-US" sz="2000" b="1">
                <a:latin typeface="Arial" panose="020B0604020202020204" pitchFamily="34" charset="0"/>
                <a:cs typeface="Arial" panose="020B0604020202020204" pitchFamily="34" charset="0"/>
              </a:rPr>
              <a:t>9</a:t>
            </a:r>
            <a:r>
              <a:rPr lang="en-US" sz="2000" b="1" baseline="30000">
                <a:latin typeface="Arial" panose="020B0604020202020204" pitchFamily="34" charset="0"/>
                <a:cs typeface="Arial" panose="020B0604020202020204" pitchFamily="34" charset="0"/>
              </a:rPr>
              <a:t>th</a:t>
            </a:r>
            <a:r>
              <a:rPr lang="en-US" sz="2000" b="1">
                <a:latin typeface="Arial" panose="020B0604020202020204" pitchFamily="34" charset="0"/>
                <a:cs typeface="Arial" panose="020B0604020202020204" pitchFamily="34" charset="0"/>
              </a:rPr>
              <a:t> August - 15</a:t>
            </a:r>
            <a:r>
              <a:rPr lang="en-US" sz="2000" b="1" baseline="30000">
                <a:latin typeface="Arial" panose="020B0604020202020204" pitchFamily="34" charset="0"/>
                <a:cs typeface="Arial" panose="020B0604020202020204" pitchFamily="34" charset="0"/>
              </a:rPr>
              <a:t>th</a:t>
            </a:r>
            <a:r>
              <a:rPr lang="en-US" sz="2000" b="1">
                <a:latin typeface="Arial" panose="020B0604020202020204" pitchFamily="34" charset="0"/>
                <a:cs typeface="Arial" panose="020B0604020202020204" pitchFamily="34" charset="0"/>
              </a:rPr>
              <a:t> August, 2015:</a:t>
            </a:r>
            <a:r>
              <a:rPr lang="en-US" sz="2000">
                <a:latin typeface="Arial" panose="020B0604020202020204" pitchFamily="34" charset="0"/>
                <a:cs typeface="Arial" panose="020B0604020202020204" pitchFamily="34" charset="0"/>
              </a:rPr>
              <a:t> attending the technical visit to Hong Kong Hydrographic Office (HKHO) to get to know about the procedure of production and update Paper Charts and ENCs of HKHO;</a:t>
            </a:r>
          </a:p>
          <a:p>
            <a:pPr lvl="0" algn="just"/>
            <a:r>
              <a:rPr lang="en-US" sz="2000" b="1">
                <a:latin typeface="Arial" panose="020B0604020202020204" pitchFamily="34" charset="0"/>
                <a:cs typeface="Arial" panose="020B0604020202020204" pitchFamily="34" charset="0"/>
              </a:rPr>
              <a:t>23</a:t>
            </a:r>
            <a:r>
              <a:rPr lang="en-US" sz="2000" b="1" baseline="30000">
                <a:latin typeface="Arial" panose="020B0604020202020204" pitchFamily="34" charset="0"/>
                <a:cs typeface="Arial" panose="020B0604020202020204" pitchFamily="34" charset="0"/>
              </a:rPr>
              <a:t>rd</a:t>
            </a:r>
            <a:r>
              <a:rPr lang="en-US" sz="2000" b="1">
                <a:latin typeface="Arial" panose="020B0604020202020204" pitchFamily="34" charset="0"/>
                <a:cs typeface="Arial" panose="020B0604020202020204" pitchFamily="34" charset="0"/>
              </a:rPr>
              <a:t> July - 13</a:t>
            </a:r>
            <a:r>
              <a:rPr lang="en-US" sz="2000" b="1" baseline="30000">
                <a:latin typeface="Arial" panose="020B0604020202020204" pitchFamily="34" charset="0"/>
                <a:cs typeface="Arial" panose="020B0604020202020204" pitchFamily="34" charset="0"/>
              </a:rPr>
              <a:t>th</a:t>
            </a:r>
            <a:r>
              <a:rPr lang="en-US" sz="2000" b="1">
                <a:latin typeface="Arial" panose="020B0604020202020204" pitchFamily="34" charset="0"/>
                <a:cs typeface="Arial" panose="020B0604020202020204" pitchFamily="34" charset="0"/>
              </a:rPr>
              <a:t> August, 2016:</a:t>
            </a:r>
            <a:r>
              <a:rPr lang="en-US" sz="2000">
                <a:latin typeface="Arial" panose="020B0604020202020204" pitchFamily="34" charset="0"/>
                <a:cs typeface="Arial" panose="020B0604020202020204" pitchFamily="34" charset="0"/>
              </a:rPr>
              <a:t> attending the technical visit to Maritime and Port Authority of Singapore (MPA) to get to know about the procedure of production and update Paper Charts and ENCs of </a:t>
            </a:r>
            <a:r>
              <a:rPr lang="en-US" sz="2000" smtClean="0">
                <a:latin typeface="Arial" panose="020B0604020202020204" pitchFamily="34" charset="0"/>
                <a:cs typeface="Arial" panose="020B0604020202020204" pitchFamily="34" charset="0"/>
              </a:rPr>
              <a:t>MPA</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a:solidFill>
                  <a:srgbClr val="0070C0"/>
                </a:solidFill>
                <a:latin typeface="Verdana" panose="020B0604030504040204" pitchFamily="34" charset="0"/>
              </a:rPr>
              <a:t>IHO </a:t>
            </a:r>
            <a:r>
              <a:rPr lang="en-US" altLang="en-US" sz="2400" b="1" smtClean="0">
                <a:solidFill>
                  <a:srgbClr val="0070C0"/>
                </a:solidFill>
                <a:latin typeface="Verdana" panose="020B0604030504040204" pitchFamily="34" charset="0"/>
              </a:rPr>
              <a:t>- </a:t>
            </a:r>
            <a:r>
              <a:rPr lang="en-US" altLang="en-US" sz="2400" b="1" dirty="0">
                <a:solidFill>
                  <a:srgbClr val="0070C0"/>
                </a:solidFill>
                <a:latin typeface="Verdana" panose="020B0604030504040204" pitchFamily="34" charset="0"/>
              </a:rPr>
              <a:t>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3923523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fr-FR" dirty="0" smtClean="0">
                <a:latin typeface="Arial" panose="020B0604020202020204" pitchFamily="34" charset="0"/>
                <a:cs typeface="Arial" panose="020B0604020202020204" pitchFamily="34" charset="0"/>
              </a:rPr>
              <a:t> </a:t>
            </a:r>
            <a:r>
              <a:rPr lang="fr-FR" sz="4000" b="1" dirty="0" err="1">
                <a:solidFill>
                  <a:srgbClr val="0070C0"/>
                </a:solidFill>
                <a:latin typeface="Arial" panose="020B0604020202020204" pitchFamily="34" charset="0"/>
                <a:ea typeface="+mn-ea"/>
                <a:cs typeface="Arial" panose="020B0604020202020204" pitchFamily="34" charset="0"/>
              </a:rPr>
              <a:t>My</a:t>
            </a:r>
            <a:r>
              <a:rPr lang="fr-FR" sz="4000" b="1" dirty="0">
                <a:solidFill>
                  <a:srgbClr val="0070C0"/>
                </a:solidFill>
                <a:latin typeface="Arial" panose="020B0604020202020204" pitchFamily="34" charset="0"/>
                <a:ea typeface="+mn-ea"/>
                <a:cs typeface="Arial" panose="020B0604020202020204" pitchFamily="34" charset="0"/>
              </a:rPr>
              <a:t> </a:t>
            </a:r>
            <a:r>
              <a:rPr lang="fr-FR" sz="4000" b="1" dirty="0" err="1">
                <a:solidFill>
                  <a:srgbClr val="0070C0"/>
                </a:solidFill>
                <a:latin typeface="Arial" panose="020B0604020202020204" pitchFamily="34" charset="0"/>
                <a:ea typeface="+mn-ea"/>
                <a:cs typeface="Arial" panose="020B0604020202020204" pitchFamily="34" charset="0"/>
              </a:rPr>
              <a:t>career</a:t>
            </a:r>
            <a:r>
              <a:rPr lang="fr-FR" sz="4000" b="1" dirty="0">
                <a:solidFill>
                  <a:srgbClr val="0070C0"/>
                </a:solidFill>
                <a:latin typeface="Arial" panose="020B0604020202020204" pitchFamily="34" charset="0"/>
                <a:ea typeface="+mn-ea"/>
                <a:cs typeface="Arial" panose="020B0604020202020204" pitchFamily="34" charset="0"/>
              </a:rPr>
              <a:t> </a:t>
            </a:r>
            <a:r>
              <a:rPr lang="fr-FR" sz="4000" b="1" dirty="0" err="1">
                <a:solidFill>
                  <a:srgbClr val="0070C0"/>
                </a:solidFill>
                <a:latin typeface="Arial" panose="020B0604020202020204" pitchFamily="34" charset="0"/>
                <a:ea typeface="+mn-ea"/>
                <a:cs typeface="Arial" panose="020B0604020202020204" pitchFamily="34" charset="0"/>
              </a:rPr>
              <a:t>path</a:t>
            </a:r>
            <a:r>
              <a:rPr lang="fr-FR" sz="4000" b="1" dirty="0">
                <a:solidFill>
                  <a:srgbClr val="0070C0"/>
                </a:solidFill>
                <a:latin typeface="Arial" panose="020B0604020202020204" pitchFamily="34" charset="0"/>
                <a:ea typeface="+mn-ea"/>
                <a:cs typeface="Arial" panose="020B0604020202020204" pitchFamily="34" charset="0"/>
              </a:rPr>
              <a:t> and </a:t>
            </a:r>
            <a:r>
              <a:rPr lang="fr-FR" sz="4000" b="1" dirty="0" err="1">
                <a:solidFill>
                  <a:srgbClr val="0070C0"/>
                </a:solidFill>
                <a:latin typeface="Arial" panose="020B0604020202020204" pitchFamily="34" charset="0"/>
                <a:ea typeface="+mn-ea"/>
                <a:cs typeface="Arial" panose="020B0604020202020204" pitchFamily="34" charset="0"/>
              </a:rPr>
              <a:t>projects</a:t>
            </a:r>
            <a:r>
              <a:rPr lang="fr-FR" sz="4000" b="1" dirty="0">
                <a:solidFill>
                  <a:srgbClr val="0070C0"/>
                </a:solidFill>
                <a:latin typeface="Arial" panose="020B0604020202020204" pitchFamily="34" charset="0"/>
                <a:ea typeface="+mn-ea"/>
                <a:cs typeface="Arial" panose="020B0604020202020204" pitchFamily="34" charset="0"/>
              </a:rPr>
              <a:t> / </a:t>
            </a:r>
            <a:r>
              <a:rPr lang="fr-FR" sz="4000" b="1" dirty="0" err="1">
                <a:solidFill>
                  <a:srgbClr val="0070C0"/>
                </a:solidFill>
                <a:latin typeface="Arial" panose="020B0604020202020204" pitchFamily="34" charset="0"/>
                <a:ea typeface="+mn-ea"/>
                <a:cs typeface="Arial" panose="020B0604020202020204" pitchFamily="34" charset="0"/>
              </a:rPr>
              <a:t>Achievements</a:t>
            </a:r>
            <a:endParaRPr lang="en-US" sz="4000" b="1" dirty="0">
              <a:solidFill>
                <a:srgbClr val="0070C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838200" y="2118414"/>
            <a:ext cx="10515600" cy="4351338"/>
          </a:xfrm>
        </p:spPr>
        <p:txBody>
          <a:bodyPr>
            <a:noAutofit/>
          </a:bodyPr>
          <a:lstStyle/>
          <a:p>
            <a:pPr lvl="0" algn="just"/>
            <a:r>
              <a:rPr lang="en-US" sz="2000" b="1" smtClean="0">
                <a:latin typeface="Arial" panose="020B0604020202020204" pitchFamily="34" charset="0"/>
                <a:cs typeface="Arial" panose="020B0604020202020204" pitchFamily="34" charset="0"/>
              </a:rPr>
              <a:t>5</a:t>
            </a:r>
            <a:r>
              <a:rPr lang="en-US" sz="2000" b="1" baseline="30000" smtClean="0">
                <a:latin typeface="Arial" panose="020B0604020202020204" pitchFamily="34" charset="0"/>
                <a:cs typeface="Arial" panose="020B0604020202020204" pitchFamily="34" charset="0"/>
              </a:rPr>
              <a:t>th</a:t>
            </a:r>
            <a:r>
              <a:rPr lang="en-US" sz="2000" b="1" smtClean="0">
                <a:latin typeface="Arial" panose="020B0604020202020204" pitchFamily="34" charset="0"/>
                <a:cs typeface="Arial" panose="020B0604020202020204" pitchFamily="34" charset="0"/>
              </a:rPr>
              <a:t> </a:t>
            </a:r>
            <a:r>
              <a:rPr lang="en-US" sz="2000" b="1">
                <a:latin typeface="Arial" panose="020B0604020202020204" pitchFamily="34" charset="0"/>
                <a:cs typeface="Arial" panose="020B0604020202020204" pitchFamily="34" charset="0"/>
              </a:rPr>
              <a:t>September - 16</a:t>
            </a:r>
            <a:r>
              <a:rPr lang="en-US" sz="2000" b="1" baseline="30000">
                <a:latin typeface="Arial" panose="020B0604020202020204" pitchFamily="34" charset="0"/>
                <a:cs typeface="Arial" panose="020B0604020202020204" pitchFamily="34" charset="0"/>
              </a:rPr>
              <a:t>th</a:t>
            </a:r>
            <a:r>
              <a:rPr lang="en-US" sz="2000" b="1">
                <a:latin typeface="Arial" panose="020B0604020202020204" pitchFamily="34" charset="0"/>
                <a:cs typeface="Arial" panose="020B0604020202020204" pitchFamily="34" charset="0"/>
              </a:rPr>
              <a:t> December, 2016:</a:t>
            </a:r>
            <a:r>
              <a:rPr lang="en-US" sz="2000">
                <a:latin typeface="Arial" panose="020B0604020202020204" pitchFamily="34" charset="0"/>
                <a:cs typeface="Arial" panose="020B0604020202020204" pitchFamily="34" charset="0"/>
              </a:rPr>
              <a:t> completing the CAT B training course recognized Hydrographic Data Processing and Marine Cartography course - sponsored by Nippon Foundation which is organized in the United Kingdom Hydrographic Office (UKHO) and is recognized as a member of the Japan Nippon Chart Project - Nippon Foundation Fellows - Japan Capacity Building Project;</a:t>
            </a:r>
          </a:p>
          <a:p>
            <a:pPr algn="just"/>
            <a:r>
              <a:rPr lang="en-US" sz="2000" b="1">
                <a:latin typeface="Arial" panose="020B0604020202020204" pitchFamily="34" charset="0"/>
                <a:cs typeface="Arial" panose="020B0604020202020204" pitchFamily="34" charset="0"/>
              </a:rPr>
              <a:t>21</a:t>
            </a:r>
            <a:r>
              <a:rPr lang="en-US" sz="2000" b="1" baseline="30000">
                <a:latin typeface="Arial" panose="020B0604020202020204" pitchFamily="34" charset="0"/>
                <a:cs typeface="Arial" panose="020B0604020202020204" pitchFamily="34" charset="0"/>
              </a:rPr>
              <a:t>st</a:t>
            </a:r>
            <a:r>
              <a:rPr lang="en-US" sz="2000" b="1">
                <a:latin typeface="Arial" panose="020B0604020202020204" pitchFamily="34" charset="0"/>
                <a:cs typeface="Arial" panose="020B0604020202020204" pitchFamily="34" charset="0"/>
              </a:rPr>
              <a:t> July - 30</a:t>
            </a:r>
            <a:r>
              <a:rPr lang="en-US" sz="2000" b="1" baseline="30000">
                <a:latin typeface="Arial" panose="020B0604020202020204" pitchFamily="34" charset="0"/>
                <a:cs typeface="Arial" panose="020B0604020202020204" pitchFamily="34" charset="0"/>
              </a:rPr>
              <a:t>th</a:t>
            </a:r>
            <a:r>
              <a:rPr lang="en-US" sz="2000" b="1">
                <a:latin typeface="Arial" panose="020B0604020202020204" pitchFamily="34" charset="0"/>
                <a:cs typeface="Arial" panose="020B0604020202020204" pitchFamily="34" charset="0"/>
              </a:rPr>
              <a:t> July, 2017:</a:t>
            </a:r>
            <a:r>
              <a:rPr lang="en-US" sz="2000">
                <a:latin typeface="Arial" panose="020B0604020202020204" pitchFamily="34" charset="0"/>
                <a:cs typeface="Arial" panose="020B0604020202020204" pitchFamily="34" charset="0"/>
              </a:rPr>
              <a:t> completing the training programme about using UAV for Establishment of Topography map which is organized at Hydrographic Survey Division-North by lecturers of Hanoi </a:t>
            </a:r>
            <a:r>
              <a:rPr lang="en-US" sz="2000" smtClean="0">
                <a:latin typeface="Arial" panose="020B0604020202020204" pitchFamily="34" charset="0"/>
                <a:cs typeface="Arial" panose="020B0604020202020204" pitchFamily="34" charset="0"/>
              </a:rPr>
              <a:t>University </a:t>
            </a:r>
            <a:r>
              <a:rPr lang="en-US" sz="2000">
                <a:latin typeface="Arial" panose="020B0604020202020204" pitchFamily="34" charset="0"/>
                <a:cs typeface="Arial" panose="020B0604020202020204" pitchFamily="34" charset="0"/>
              </a:rPr>
              <a:t>of Mining and Geology in Haiphong city, </a:t>
            </a:r>
            <a:r>
              <a:rPr lang="en-US" sz="2000" smtClean="0">
                <a:latin typeface="Arial" panose="020B0604020202020204" pitchFamily="34" charset="0"/>
                <a:cs typeface="Arial" panose="020B0604020202020204" pitchFamily="34" charset="0"/>
              </a:rPr>
              <a:t>Vietnam;</a:t>
            </a:r>
          </a:p>
          <a:p>
            <a:pPr algn="just"/>
            <a:r>
              <a:rPr lang="en-US" sz="2000" b="1">
                <a:latin typeface="Arial" panose="020B0604020202020204" pitchFamily="34" charset="0"/>
                <a:cs typeface="Arial" panose="020B0604020202020204" pitchFamily="34" charset="0"/>
              </a:rPr>
              <a:t>01</a:t>
            </a:r>
            <a:r>
              <a:rPr lang="en-US" sz="2000" b="1" baseline="30000">
                <a:latin typeface="Arial" panose="020B0604020202020204" pitchFamily="34" charset="0"/>
                <a:cs typeface="Arial" panose="020B0604020202020204" pitchFamily="34" charset="0"/>
              </a:rPr>
              <a:t>st</a:t>
            </a:r>
            <a:r>
              <a:rPr lang="en-US" sz="2000" b="1">
                <a:latin typeface="Arial" panose="020B0604020202020204" pitchFamily="34" charset="0"/>
                <a:cs typeface="Arial" panose="020B0604020202020204" pitchFamily="34" charset="0"/>
              </a:rPr>
              <a:t> Ocotber - 05</a:t>
            </a:r>
            <a:r>
              <a:rPr lang="en-US" sz="2000" b="1" baseline="30000">
                <a:latin typeface="Arial" panose="020B0604020202020204" pitchFamily="34" charset="0"/>
                <a:cs typeface="Arial" panose="020B0604020202020204" pitchFamily="34" charset="0"/>
              </a:rPr>
              <a:t>th</a:t>
            </a:r>
            <a:r>
              <a:rPr lang="en-US" sz="2000" b="1">
                <a:latin typeface="Arial" panose="020B0604020202020204" pitchFamily="34" charset="0"/>
                <a:cs typeface="Arial" panose="020B0604020202020204" pitchFamily="34" charset="0"/>
              </a:rPr>
              <a:t> October, 2018:</a:t>
            </a:r>
            <a:r>
              <a:rPr lang="en-US" sz="2000">
                <a:latin typeface="Arial" panose="020B0604020202020204" pitchFamily="34" charset="0"/>
                <a:cs typeface="Arial" panose="020B0604020202020204" pitchFamily="34" charset="0"/>
              </a:rPr>
              <a:t> completing the traning course on the IALA Risk Assessment using IWRAP MK2 which was held at Tokyo Denki University, Senju, Tokyo, </a:t>
            </a:r>
            <a:r>
              <a:rPr lang="en-US" sz="2000" smtClean="0">
                <a:latin typeface="Arial" panose="020B0604020202020204" pitchFamily="34" charset="0"/>
                <a:cs typeface="Arial" panose="020B0604020202020204" pitchFamily="34" charset="0"/>
              </a:rPr>
              <a:t>Japan;</a:t>
            </a:r>
          </a:p>
          <a:p>
            <a:pPr algn="just"/>
            <a:r>
              <a:rPr lang="en-US" sz="2000" b="1" smtClean="0">
                <a:latin typeface="Arial" panose="020B0604020202020204" pitchFamily="34" charset="0"/>
                <a:cs typeface="Arial" panose="020B0604020202020204" pitchFamily="34" charset="0"/>
              </a:rPr>
              <a:t>11</a:t>
            </a:r>
            <a:r>
              <a:rPr lang="en-US" sz="2000" b="1" baseline="30000" smtClean="0">
                <a:latin typeface="Arial" panose="020B0604020202020204" pitchFamily="34" charset="0"/>
                <a:cs typeface="Arial" panose="020B0604020202020204" pitchFamily="34" charset="0"/>
              </a:rPr>
              <a:t>th</a:t>
            </a:r>
            <a:r>
              <a:rPr lang="en-US" sz="2000" b="1" smtClean="0">
                <a:latin typeface="Arial" panose="020B0604020202020204" pitchFamily="34" charset="0"/>
                <a:cs typeface="Arial" panose="020B0604020202020204" pitchFamily="34" charset="0"/>
              </a:rPr>
              <a:t> November 2017 - 30</a:t>
            </a:r>
            <a:r>
              <a:rPr lang="en-US" sz="2000" b="1" baseline="30000" smtClean="0">
                <a:latin typeface="Arial" panose="020B0604020202020204" pitchFamily="34" charset="0"/>
                <a:cs typeface="Arial" panose="020B0604020202020204" pitchFamily="34" charset="0"/>
              </a:rPr>
              <a:t>th</a:t>
            </a:r>
            <a:r>
              <a:rPr lang="en-US" sz="2000" b="1" smtClean="0">
                <a:latin typeface="Arial" panose="020B0604020202020204" pitchFamily="34" charset="0"/>
                <a:cs typeface="Arial" panose="020B0604020202020204" pitchFamily="34" charset="0"/>
              </a:rPr>
              <a:t> July, 2019:</a:t>
            </a:r>
            <a:r>
              <a:rPr lang="en-US" sz="2000" smtClean="0">
                <a:latin typeface="Arial" panose="020B0604020202020204" pitchFamily="34" charset="0"/>
                <a:cs typeface="Arial" panose="020B0604020202020204" pitchFamily="34" charset="0"/>
              </a:rPr>
              <a:t> completing the master course about charts, remote sensing and GIS at Hanoi University of Mining and Geology</a:t>
            </a:r>
            <a:r>
              <a:rPr lang="en-US" sz="2000" dirty="0">
                <a:latin typeface="Arial" panose="020B0604020202020204" pitchFamily="34" charset="0"/>
                <a:cs typeface="Arial" panose="020B0604020202020204" pitchFamily="34" charset="0"/>
              </a:rPr>
              <a:t>.</a:t>
            </a:r>
            <a:endParaRPr lang="en-US" sz="2000" smtClean="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a:solidFill>
                  <a:srgbClr val="0070C0"/>
                </a:solidFill>
                <a:latin typeface="Verdana" panose="020B0604030504040204" pitchFamily="34" charset="0"/>
              </a:rPr>
              <a:t>IHO </a:t>
            </a:r>
            <a:r>
              <a:rPr lang="en-US" altLang="en-US" sz="2400" b="1" smtClean="0">
                <a:solidFill>
                  <a:srgbClr val="0070C0"/>
                </a:solidFill>
                <a:latin typeface="Verdana" panose="020B0604030504040204" pitchFamily="34" charset="0"/>
              </a:rPr>
              <a:t>- </a:t>
            </a:r>
            <a:r>
              <a:rPr lang="en-US" altLang="en-US" sz="2400" b="1" dirty="0">
                <a:solidFill>
                  <a:srgbClr val="0070C0"/>
                </a:solidFill>
                <a:latin typeface="Verdana" panose="020B0604030504040204" pitchFamily="34" charset="0"/>
              </a:rPr>
              <a:t>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51926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Autofit/>
          </a:bodyPr>
          <a:lstStyle/>
          <a:p>
            <a:r>
              <a:rPr lang="fr-FR" sz="3600" b="1" dirty="0" err="1" smtClean="0">
                <a:solidFill>
                  <a:srgbClr val="0070C0"/>
                </a:solidFill>
                <a:latin typeface="Arial" panose="020B0604020202020204" pitchFamily="34" charset="0"/>
                <a:ea typeface="+mn-ea"/>
                <a:cs typeface="Arial" panose="020B0604020202020204" pitchFamily="34" charset="0"/>
              </a:rPr>
              <a:t>Lessons</a:t>
            </a:r>
            <a:r>
              <a:rPr lang="fr-FR" sz="3600" b="1" dirty="0" smtClean="0">
                <a:solidFill>
                  <a:srgbClr val="0070C0"/>
                </a:solidFill>
                <a:latin typeface="Arial" panose="020B0604020202020204" pitchFamily="34" charset="0"/>
                <a:ea typeface="+mn-ea"/>
                <a:cs typeface="Arial" panose="020B0604020202020204" pitchFamily="34" charset="0"/>
              </a:rPr>
              <a:t> </a:t>
            </a:r>
            <a:r>
              <a:rPr lang="fr-FR" sz="3600" b="1" dirty="0" err="1" smtClean="0">
                <a:solidFill>
                  <a:srgbClr val="0070C0"/>
                </a:solidFill>
                <a:latin typeface="Arial" panose="020B0604020202020204" pitchFamily="34" charset="0"/>
                <a:ea typeface="+mn-ea"/>
                <a:cs typeface="Arial" panose="020B0604020202020204" pitchFamily="34" charset="0"/>
              </a:rPr>
              <a:t>learned</a:t>
            </a:r>
            <a:r>
              <a:rPr lang="fr-FR" sz="3600" b="1" dirty="0" smtClean="0">
                <a:solidFill>
                  <a:srgbClr val="0070C0"/>
                </a:solidFill>
                <a:latin typeface="Arial" panose="020B0604020202020204" pitchFamily="34" charset="0"/>
                <a:ea typeface="+mn-ea"/>
                <a:cs typeface="Arial" panose="020B0604020202020204" pitchFamily="34" charset="0"/>
              </a:rPr>
              <a:t> </a:t>
            </a:r>
            <a:r>
              <a:rPr lang="fr-FR" sz="3600" b="1" dirty="0" err="1" smtClean="0">
                <a:solidFill>
                  <a:srgbClr val="0070C0"/>
                </a:solidFill>
                <a:latin typeface="Arial" panose="020B0604020202020204" pitchFamily="34" charset="0"/>
                <a:ea typeface="+mn-ea"/>
                <a:cs typeface="Arial" panose="020B0604020202020204" pitchFamily="34" charset="0"/>
              </a:rPr>
              <a:t>from</a:t>
            </a:r>
            <a:r>
              <a:rPr lang="fr-FR" sz="3600" b="1" dirty="0" smtClean="0">
                <a:solidFill>
                  <a:srgbClr val="0070C0"/>
                </a:solidFill>
                <a:latin typeface="Arial" panose="020B0604020202020204" pitchFamily="34" charset="0"/>
                <a:ea typeface="+mn-ea"/>
                <a:cs typeface="Arial" panose="020B0604020202020204" pitchFamily="34" charset="0"/>
              </a:rPr>
              <a:t> CHART Course</a:t>
            </a:r>
            <a:endParaRPr lang="en-US" sz="3600" b="1" dirty="0">
              <a:solidFill>
                <a:srgbClr val="0070C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838200" y="2118414"/>
            <a:ext cx="10515600" cy="4351338"/>
          </a:xfrm>
        </p:spPr>
        <p:txBody>
          <a:bodyPr>
            <a:noAutofit/>
          </a:bodyPr>
          <a:lstStyle/>
          <a:p>
            <a:pPr marL="0" indent="0" algn="just">
              <a:buNone/>
            </a:pPr>
            <a:r>
              <a:rPr lang="en-US" sz="2400">
                <a:latin typeface="Arial" panose="020B0604020202020204" pitchFamily="34" charset="0"/>
                <a:cs typeface="Arial" panose="020B0604020202020204" pitchFamily="34" charset="0"/>
              </a:rPr>
              <a:t>After attending the training course in UKHO, I obtained a lot of precious </a:t>
            </a:r>
            <a:r>
              <a:rPr lang="en-US" sz="2400" smtClean="0">
                <a:latin typeface="Arial" panose="020B0604020202020204" pitchFamily="34" charset="0"/>
                <a:cs typeface="Arial" panose="020B0604020202020204" pitchFamily="34" charset="0"/>
              </a:rPr>
              <a:t>knowledge</a:t>
            </a:r>
            <a:r>
              <a:rPr lang="en-US" sz="2400">
                <a:latin typeface="Arial" panose="020B0604020202020204" pitchFamily="34" charset="0"/>
                <a:cs typeface="Arial" panose="020B0604020202020204" pitchFamily="34" charset="0"/>
              </a:rPr>
              <a:t>:</a:t>
            </a:r>
            <a:endParaRPr lang="en-US" sz="2400" smtClean="0">
              <a:latin typeface="Arial" panose="020B0604020202020204" pitchFamily="34" charset="0"/>
              <a:cs typeface="Arial" panose="020B0604020202020204" pitchFamily="34" charset="0"/>
            </a:endParaRPr>
          </a:p>
          <a:p>
            <a:pPr marL="0" indent="0" algn="just">
              <a:buNone/>
            </a:pPr>
            <a:endParaRPr lang="en-US" sz="2400" smtClean="0">
              <a:latin typeface="Arial" panose="020B0604020202020204" pitchFamily="34" charset="0"/>
              <a:cs typeface="Arial" panose="020B0604020202020204" pitchFamily="34" charset="0"/>
            </a:endParaRPr>
          </a:p>
          <a:p>
            <a:pPr algn="just"/>
            <a:r>
              <a:rPr lang="en-US" sz="2400" smtClean="0">
                <a:latin typeface="Arial" panose="020B0604020202020204" pitchFamily="34" charset="0"/>
                <a:cs typeface="Arial" panose="020B0604020202020204" pitchFamily="34" charset="0"/>
              </a:rPr>
              <a:t>Firstly</a:t>
            </a:r>
            <a:r>
              <a:rPr lang="en-US" sz="2400">
                <a:latin typeface="Arial" panose="020B0604020202020204" pitchFamily="34" charset="0"/>
                <a:cs typeface="Arial" panose="020B0604020202020204" pitchFamily="34" charset="0"/>
              </a:rPr>
              <a:t>, I understand pretty clearly about forms of Notices to Mariners, the difference between each type of NM, how to create a NMs, and update these information on our charts,... </a:t>
            </a:r>
            <a:endParaRPr lang="en-US" sz="2400" smtClean="0">
              <a:latin typeface="Arial" panose="020B0604020202020204" pitchFamily="34" charset="0"/>
              <a:cs typeface="Arial" panose="020B0604020202020204" pitchFamily="34" charset="0"/>
            </a:endParaRPr>
          </a:p>
          <a:p>
            <a:pPr algn="just"/>
            <a:r>
              <a:rPr lang="en-US" sz="2400">
                <a:latin typeface="Arial" panose="020B0604020202020204" pitchFamily="34" charset="0"/>
                <a:cs typeface="Arial" panose="020B0604020202020204" pitchFamily="34" charset="0"/>
              </a:rPr>
              <a:t>Secondly, I feel quite confident when assess new data, new information that we received from other sources, how to make the decisions to leave or delete features on Nautical Charts, which features is necessary for mariners. In addition, regarding to ENCs, I enhance my ability in encoding features </a:t>
            </a:r>
            <a:r>
              <a:rPr lang="en-US" sz="2400">
                <a:latin typeface="Arial" panose="020B0604020202020204" pitchFamily="34" charset="0"/>
                <a:cs typeface="Arial" panose="020B0604020202020204" pitchFamily="34" charset="0"/>
              </a:rPr>
              <a:t>and </a:t>
            </a:r>
            <a:r>
              <a:rPr lang="en-US" sz="2400" smtClean="0">
                <a:latin typeface="Arial" panose="020B0604020202020204" pitchFamily="34" charset="0"/>
                <a:cs typeface="Arial" panose="020B0604020202020204" pitchFamily="34" charset="0"/>
              </a:rPr>
              <a:t>then got </a:t>
            </a:r>
            <a:r>
              <a:rPr lang="en-US" sz="2400">
                <a:latin typeface="Arial" panose="020B0604020202020204" pitchFamily="34" charset="0"/>
                <a:cs typeface="Arial" panose="020B0604020202020204" pitchFamily="34" charset="0"/>
              </a:rPr>
              <a:t>a few errors after </a:t>
            </a:r>
            <a:r>
              <a:rPr lang="en-US" sz="2400">
                <a:latin typeface="Arial" panose="020B0604020202020204" pitchFamily="34" charset="0"/>
                <a:cs typeface="Arial" panose="020B0604020202020204" pitchFamily="34" charset="0"/>
              </a:rPr>
              <a:t>checking</a:t>
            </a:r>
            <a:r>
              <a:rPr lang="en-US" sz="2400" smtClean="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a:solidFill>
                  <a:srgbClr val="0070C0"/>
                </a:solidFill>
                <a:latin typeface="Verdana" panose="020B0604030504040204" pitchFamily="34" charset="0"/>
              </a:rPr>
              <a:t>IHO </a:t>
            </a:r>
            <a:r>
              <a:rPr lang="en-US" altLang="en-US" sz="2400" b="1" smtClean="0">
                <a:solidFill>
                  <a:srgbClr val="0070C0"/>
                </a:solidFill>
                <a:latin typeface="Verdana" panose="020B0604030504040204" pitchFamily="34" charset="0"/>
              </a:rPr>
              <a:t>- </a:t>
            </a:r>
            <a:r>
              <a:rPr lang="en-US" altLang="en-US" sz="2400" b="1" dirty="0">
                <a:solidFill>
                  <a:srgbClr val="0070C0"/>
                </a:solidFill>
                <a:latin typeface="Verdana" panose="020B0604030504040204" pitchFamily="34" charset="0"/>
              </a:rPr>
              <a:t>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2733464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Autofit/>
          </a:bodyPr>
          <a:lstStyle/>
          <a:p>
            <a:r>
              <a:rPr lang="fr-FR" sz="3600" b="1" dirty="0" err="1" smtClean="0">
                <a:solidFill>
                  <a:srgbClr val="0070C0"/>
                </a:solidFill>
                <a:latin typeface="Arial" panose="020B0604020202020204" pitchFamily="34" charset="0"/>
                <a:ea typeface="+mn-ea"/>
                <a:cs typeface="Arial" panose="020B0604020202020204" pitchFamily="34" charset="0"/>
              </a:rPr>
              <a:t>Lessons</a:t>
            </a:r>
            <a:r>
              <a:rPr lang="fr-FR" sz="3600" b="1" dirty="0" smtClean="0">
                <a:solidFill>
                  <a:srgbClr val="0070C0"/>
                </a:solidFill>
                <a:latin typeface="Arial" panose="020B0604020202020204" pitchFamily="34" charset="0"/>
                <a:ea typeface="+mn-ea"/>
                <a:cs typeface="Arial" panose="020B0604020202020204" pitchFamily="34" charset="0"/>
              </a:rPr>
              <a:t> </a:t>
            </a:r>
            <a:r>
              <a:rPr lang="fr-FR" sz="3600" b="1" dirty="0" err="1" smtClean="0">
                <a:solidFill>
                  <a:srgbClr val="0070C0"/>
                </a:solidFill>
                <a:latin typeface="Arial" panose="020B0604020202020204" pitchFamily="34" charset="0"/>
                <a:ea typeface="+mn-ea"/>
                <a:cs typeface="Arial" panose="020B0604020202020204" pitchFamily="34" charset="0"/>
              </a:rPr>
              <a:t>learned</a:t>
            </a:r>
            <a:r>
              <a:rPr lang="fr-FR" sz="3600" b="1" dirty="0" smtClean="0">
                <a:solidFill>
                  <a:srgbClr val="0070C0"/>
                </a:solidFill>
                <a:latin typeface="Arial" panose="020B0604020202020204" pitchFamily="34" charset="0"/>
                <a:ea typeface="+mn-ea"/>
                <a:cs typeface="Arial" panose="020B0604020202020204" pitchFamily="34" charset="0"/>
              </a:rPr>
              <a:t> </a:t>
            </a:r>
            <a:r>
              <a:rPr lang="fr-FR" sz="3600" b="1" dirty="0" err="1" smtClean="0">
                <a:solidFill>
                  <a:srgbClr val="0070C0"/>
                </a:solidFill>
                <a:latin typeface="Arial" panose="020B0604020202020204" pitchFamily="34" charset="0"/>
                <a:ea typeface="+mn-ea"/>
                <a:cs typeface="Arial" panose="020B0604020202020204" pitchFamily="34" charset="0"/>
              </a:rPr>
              <a:t>from</a:t>
            </a:r>
            <a:r>
              <a:rPr lang="fr-FR" sz="3600" b="1" dirty="0" smtClean="0">
                <a:solidFill>
                  <a:srgbClr val="0070C0"/>
                </a:solidFill>
                <a:latin typeface="Arial" panose="020B0604020202020204" pitchFamily="34" charset="0"/>
                <a:ea typeface="+mn-ea"/>
                <a:cs typeface="Arial" panose="020B0604020202020204" pitchFamily="34" charset="0"/>
              </a:rPr>
              <a:t> CHART Course</a:t>
            </a:r>
            <a:endParaRPr lang="en-US" sz="3600" b="1" dirty="0">
              <a:solidFill>
                <a:srgbClr val="0070C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838200" y="2118414"/>
            <a:ext cx="10515600" cy="4351338"/>
          </a:xfrm>
        </p:spPr>
        <p:txBody>
          <a:bodyPr>
            <a:noAutofit/>
          </a:bodyPr>
          <a:lstStyle/>
          <a:p>
            <a:pPr algn="just"/>
            <a:r>
              <a:rPr lang="en-US" sz="2400" smtClean="0">
                <a:latin typeface="Arial" panose="020B0604020202020204" pitchFamily="34" charset="0"/>
                <a:cs typeface="Arial" panose="020B0604020202020204" pitchFamily="34" charset="0"/>
              </a:rPr>
              <a:t>Finally</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this chart course is really a good chance for me to see </a:t>
            </a:r>
            <a:r>
              <a:rPr lang="en-US" sz="2400" smtClean="0">
                <a:latin typeface="Arial" panose="020B0604020202020204" pitchFamily="34" charset="0"/>
                <a:cs typeface="Arial" panose="020B0604020202020204" pitchFamily="34" charset="0"/>
              </a:rPr>
              <a:t>many </a:t>
            </a:r>
            <a:r>
              <a:rPr lang="en-US" sz="2400">
                <a:latin typeface="Arial" panose="020B0604020202020204" pitchFamily="34" charset="0"/>
                <a:cs typeface="Arial" panose="020B0604020202020204" pitchFamily="34" charset="0"/>
              </a:rPr>
              <a:t>good friends and many best trainers after the course. I also thanks to Mr.Derek, Ms.Lucy a lot because their help when I have any question.</a:t>
            </a:r>
            <a:endParaRPr lang="en-US" sz="24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a:solidFill>
                  <a:srgbClr val="0070C0"/>
                </a:solidFill>
                <a:latin typeface="Verdana" panose="020B0604030504040204" pitchFamily="34" charset="0"/>
              </a:rPr>
              <a:t>IHO </a:t>
            </a:r>
            <a:r>
              <a:rPr lang="en-US" altLang="en-US" sz="2400" b="1" smtClean="0">
                <a:solidFill>
                  <a:srgbClr val="0070C0"/>
                </a:solidFill>
                <a:latin typeface="Verdana" panose="020B0604030504040204" pitchFamily="34" charset="0"/>
              </a:rPr>
              <a:t>- </a:t>
            </a:r>
            <a:r>
              <a:rPr lang="en-US" altLang="en-US" sz="2400" b="1" dirty="0">
                <a:solidFill>
                  <a:srgbClr val="0070C0"/>
                </a:solidFill>
                <a:latin typeface="Verdana" panose="020B0604030504040204" pitchFamily="34" charset="0"/>
              </a:rPr>
              <a:t>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32916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a:bodyPr>
          <a:lstStyle/>
          <a:p>
            <a:r>
              <a:rPr lang="fr-FR" sz="4000" b="1" dirty="0">
                <a:solidFill>
                  <a:srgbClr val="0070C0"/>
                </a:solidFill>
                <a:latin typeface="Arial" panose="020B0604020202020204" pitchFamily="34" charset="0"/>
                <a:ea typeface="+mn-ea"/>
                <a:cs typeface="Arial" panose="020B0604020202020204" pitchFamily="34" charset="0"/>
              </a:rPr>
              <a:t>S</a:t>
            </a:r>
            <a:r>
              <a:rPr lang="fr-FR" sz="4000" b="1" dirty="0" smtClean="0">
                <a:solidFill>
                  <a:srgbClr val="0070C0"/>
                </a:solidFill>
                <a:latin typeface="Arial" panose="020B0604020202020204" pitchFamily="34" charset="0"/>
                <a:ea typeface="+mn-ea"/>
                <a:cs typeface="Arial" panose="020B0604020202020204" pitchFamily="34" charset="0"/>
              </a:rPr>
              <a:t>uggestion for the future</a:t>
            </a:r>
            <a:endParaRPr lang="en-US" sz="4000" b="1" dirty="0">
              <a:solidFill>
                <a:srgbClr val="0070C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838200" y="2118414"/>
            <a:ext cx="10515600" cy="4351338"/>
          </a:xfrm>
        </p:spPr>
        <p:txBody>
          <a:bodyPr/>
          <a:lstStyle/>
          <a:p>
            <a:pPr marL="0" indent="0" algn="just">
              <a:buNone/>
            </a:pPr>
            <a:r>
              <a:rPr lang="en-US" sz="2400" smtClean="0">
                <a:latin typeface="Arial" panose="020B0604020202020204" pitchFamily="34" charset="0"/>
                <a:cs typeface="Arial" panose="020B0604020202020204" pitchFamily="34" charset="0"/>
              </a:rPr>
              <a:t>I would like to have some suggestion for IHO in the future as follows:</a:t>
            </a:r>
          </a:p>
          <a:p>
            <a:pPr marL="0" indent="0" algn="just">
              <a:buNone/>
            </a:pPr>
            <a:endParaRPr lang="en-US" sz="2400">
              <a:latin typeface="Arial" panose="020B0604020202020204" pitchFamily="34" charset="0"/>
              <a:cs typeface="Arial" panose="020B0604020202020204" pitchFamily="34" charset="0"/>
            </a:endParaRPr>
          </a:p>
          <a:p>
            <a:pPr marL="0" indent="0" algn="just">
              <a:buNone/>
            </a:pPr>
            <a:r>
              <a:rPr lang="en-US" sz="2400" smtClean="0">
                <a:latin typeface="Arial" panose="020B0604020202020204" pitchFamily="34" charset="0"/>
                <a:cs typeface="Arial" panose="020B0604020202020204" pitchFamily="34" charset="0"/>
              </a:rPr>
              <a:t>1. Keep </a:t>
            </a:r>
            <a:r>
              <a:rPr lang="en-US" sz="2400">
                <a:latin typeface="Arial" panose="020B0604020202020204" pitchFamily="34" charset="0"/>
                <a:cs typeface="Arial" panose="020B0604020202020204" pitchFamily="34" charset="0"/>
              </a:rPr>
              <a:t>maintaining the Nautical Chart training course for nations are not IHO member, newly IHO member;</a:t>
            </a:r>
          </a:p>
          <a:p>
            <a:pPr marL="0" indent="0" algn="just">
              <a:buNone/>
            </a:pPr>
            <a:r>
              <a:rPr lang="en-US" sz="2400">
                <a:latin typeface="Arial" panose="020B0604020202020204" pitchFamily="34" charset="0"/>
                <a:cs typeface="Arial" panose="020B0604020202020204" pitchFamily="34" charset="0"/>
              </a:rPr>
              <a:t>2. Nippon Foundation should fund for hydrographic survey;</a:t>
            </a:r>
          </a:p>
          <a:p>
            <a:pPr marL="0" indent="0" algn="just">
              <a:buNone/>
            </a:pPr>
            <a:r>
              <a:rPr lang="en-US" sz="2400" smtClean="0">
                <a:latin typeface="Arial" panose="020B0604020202020204" pitchFamily="34" charset="0"/>
                <a:cs typeface="Arial" panose="020B0604020202020204" pitchFamily="34" charset="0"/>
              </a:rPr>
              <a:t>3. Selecting </a:t>
            </a:r>
            <a:r>
              <a:rPr lang="en-US" sz="2400">
                <a:latin typeface="Arial" panose="020B0604020202020204" pitchFamily="34" charset="0"/>
                <a:cs typeface="Arial" panose="020B0604020202020204" pitchFamily="34" charset="0"/>
              </a:rPr>
              <a:t>right person of </a:t>
            </a:r>
            <a:r>
              <a:rPr lang="en-US" sz="2400">
                <a:latin typeface="Arial" panose="020B0604020202020204" pitchFamily="34" charset="0"/>
                <a:cs typeface="Arial" panose="020B0604020202020204" pitchFamily="34" charset="0"/>
              </a:rPr>
              <a:t>right </a:t>
            </a:r>
            <a:r>
              <a:rPr lang="en-US" sz="2400" smtClean="0">
                <a:latin typeface="Arial" panose="020B0604020202020204" pitchFamily="34" charset="0"/>
                <a:cs typeface="Arial" panose="020B0604020202020204" pitchFamily="34" charset="0"/>
              </a:rPr>
              <a:t>organization;</a:t>
            </a:r>
          </a:p>
          <a:p>
            <a:pPr marL="0" indent="0" algn="just">
              <a:buNone/>
            </a:pPr>
            <a:r>
              <a:rPr lang="en-US" sz="2400" smtClean="0">
                <a:latin typeface="Arial" panose="020B0604020202020204" pitchFamily="34" charset="0"/>
                <a:cs typeface="Arial" panose="020B0604020202020204" pitchFamily="34" charset="0"/>
              </a:rPr>
              <a:t>4. Organizing </a:t>
            </a:r>
            <a:r>
              <a:rPr lang="en-US" sz="2400">
                <a:latin typeface="Arial" panose="020B0604020202020204" pitchFamily="34" charset="0"/>
                <a:cs typeface="Arial" panose="020B0604020202020204" pitchFamily="34" charset="0"/>
              </a:rPr>
              <a:t>many seminars to exchange experiences </a:t>
            </a:r>
            <a:r>
              <a:rPr lang="en-US" sz="2400">
                <a:latin typeface="Arial" panose="020B0604020202020204" pitchFamily="34" charset="0"/>
                <a:cs typeface="Arial" panose="020B0604020202020204" pitchFamily="34" charset="0"/>
              </a:rPr>
              <a:t>about </a:t>
            </a:r>
            <a:r>
              <a:rPr lang="en-US" sz="2400" smtClean="0">
                <a:latin typeface="Arial" panose="020B0604020202020204" pitchFamily="34" charset="0"/>
                <a:cs typeface="Arial" panose="020B0604020202020204" pitchFamily="34" charset="0"/>
              </a:rPr>
              <a:t>nautical charts </a:t>
            </a:r>
            <a:r>
              <a:rPr lang="en-US" sz="2400">
                <a:latin typeface="Arial" panose="020B0604020202020204" pitchFamily="34" charset="0"/>
                <a:cs typeface="Arial" panose="020B0604020202020204" pitchFamily="34" charset="0"/>
              </a:rPr>
              <a:t>between IHO members and </a:t>
            </a:r>
            <a:r>
              <a:rPr lang="en-US" sz="2400">
                <a:latin typeface="Arial" panose="020B0604020202020204" pitchFamily="34" charset="0"/>
                <a:cs typeface="Arial" panose="020B0604020202020204" pitchFamily="34" charset="0"/>
              </a:rPr>
              <a:t>especially </a:t>
            </a:r>
            <a:r>
              <a:rPr lang="en-US" sz="2400" smtClean="0">
                <a:latin typeface="Arial" panose="020B0604020202020204" pitchFamily="34" charset="0"/>
                <a:cs typeface="Arial" panose="020B0604020202020204" pitchFamily="34" charset="0"/>
              </a:rPr>
              <a:t>alumni.</a:t>
            </a:r>
            <a:endParaRPr lang="en-US" sz="2400">
              <a:latin typeface="Arial" panose="020B0604020202020204" pitchFamily="34" charset="0"/>
              <a:cs typeface="Arial" panose="020B0604020202020204" pitchFamily="34" charset="0"/>
            </a:endParaRP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a:solidFill>
                  <a:srgbClr val="0070C0"/>
                </a:solidFill>
                <a:latin typeface="Verdana" panose="020B0604030504040204" pitchFamily="34" charset="0"/>
              </a:rPr>
              <a:t>IHO </a:t>
            </a:r>
            <a:r>
              <a:rPr lang="en-US" altLang="en-US" sz="2400" b="1" smtClean="0">
                <a:solidFill>
                  <a:srgbClr val="0070C0"/>
                </a:solidFill>
                <a:latin typeface="Verdana" panose="020B0604030504040204" pitchFamily="34" charset="0"/>
              </a:rPr>
              <a:t>- </a:t>
            </a:r>
            <a:r>
              <a:rPr lang="en-US" altLang="en-US" sz="2400" b="1" dirty="0">
                <a:solidFill>
                  <a:srgbClr val="0070C0"/>
                </a:solidFill>
                <a:latin typeface="Verdana" panose="020B0604030504040204" pitchFamily="34" charset="0"/>
              </a:rPr>
              <a:t>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81587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3"/>
          <p:cNvSpPr txBox="1">
            <a:spLocks noChangeArrowheads="1"/>
          </p:cNvSpPr>
          <p:nvPr/>
        </p:nvSpPr>
        <p:spPr bwMode="auto">
          <a:xfrm>
            <a:off x="111318" y="723106"/>
            <a:ext cx="1021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en-US" sz="600">
                <a:solidFill>
                  <a:srgbClr val="4472C4">
                    <a:lumMod val="20000"/>
                    <a:lumOff val="80000"/>
                  </a:srgbClr>
                </a:solidFill>
              </a:rPr>
              <a:t>HSD - NORTH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0" y="6564573"/>
            <a:ext cx="12192000" cy="320719"/>
          </a:xfrm>
          <a:prstGeom prst="rect">
            <a:avLst/>
          </a:prstGeom>
        </p:spPr>
      </p:pic>
      <p:sp>
        <p:nvSpPr>
          <p:cNvPr id="5" name="Rectangle 4"/>
          <p:cNvSpPr/>
          <p:nvPr/>
        </p:nvSpPr>
        <p:spPr>
          <a:xfrm>
            <a:off x="5945959" y="3244334"/>
            <a:ext cx="184731" cy="369332"/>
          </a:xfrm>
          <a:prstGeom prst="rect">
            <a:avLst/>
          </a:prstGeom>
        </p:spPr>
        <p:txBody>
          <a:bodyPr wrap="none">
            <a:spAutoFit/>
          </a:bodyPr>
          <a:lstStyle/>
          <a:p>
            <a:endParaRPr lang="en-US" dirty="0">
              <a:solidFill>
                <a:prstClr val="black"/>
              </a:solidFill>
            </a:endParaRPr>
          </a:p>
        </p:txBody>
      </p:sp>
      <p:sp>
        <p:nvSpPr>
          <p:cNvPr id="11" name="WordArt 7"/>
          <p:cNvSpPr>
            <a:spLocks noChangeArrowheads="1" noChangeShapeType="1" noTextEdit="1"/>
          </p:cNvSpPr>
          <p:nvPr/>
        </p:nvSpPr>
        <p:spPr bwMode="gray">
          <a:xfrm>
            <a:off x="685800" y="838201"/>
            <a:ext cx="9923114" cy="1114082"/>
          </a:xfrm>
          <a:prstGeom prst="rect">
            <a:avLst/>
          </a:prstGeom>
        </p:spPr>
        <p:txBody>
          <a:bodyPr wrap="none" fromWordArt="1"/>
          <a:lstStyle/>
          <a:p>
            <a:pPr algn="ctr">
              <a:lnSpc>
                <a:spcPct val="150000"/>
              </a:lnSpc>
              <a:defRPr/>
            </a:pPr>
            <a:endParaRPr lang="en-US" sz="4000" b="1" kern="10" dirty="0">
              <a:ln w="28575">
                <a:solidFill>
                  <a:srgbClr val="FFFFFF"/>
                </a:solidFill>
                <a:round/>
                <a:headEnd/>
                <a:tailEnd/>
              </a:ln>
              <a:gradFill rotWithShape="1">
                <a:gsLst>
                  <a:gs pos="0">
                    <a:srgbClr val="0A2068"/>
                  </a:gs>
                  <a:gs pos="100000">
                    <a:srgbClr val="2F7ADF"/>
                  </a:gs>
                </a:gsLst>
                <a:lin ang="5400000" scaled="1"/>
              </a:gradFill>
              <a:effectLst>
                <a:outerShdw dist="107763" dir="2700000" algn="ctr" rotWithShape="0">
                  <a:srgbClr val="000000">
                    <a:alpha val="50000"/>
                  </a:srgbClr>
                </a:outerShdw>
              </a:effectLst>
              <a:latin typeface="Verdana"/>
              <a:ea typeface="Verdana"/>
              <a:cs typeface="Verdana"/>
            </a:endParaRPr>
          </a:p>
          <a:p>
            <a:pPr algn="ctr">
              <a:lnSpc>
                <a:spcPct val="150000"/>
              </a:lnSpc>
              <a:defRPr/>
            </a:pPr>
            <a:endParaRPr lang="en-US" sz="4000" b="1" kern="10" dirty="0">
              <a:ln w="28575">
                <a:solidFill>
                  <a:srgbClr val="FFFFFF"/>
                </a:solidFill>
                <a:round/>
                <a:headEnd/>
                <a:tailEnd/>
              </a:ln>
              <a:gradFill rotWithShape="1">
                <a:gsLst>
                  <a:gs pos="0">
                    <a:srgbClr val="0A2068"/>
                  </a:gs>
                  <a:gs pos="100000">
                    <a:srgbClr val="2F7ADF"/>
                  </a:gs>
                </a:gsLst>
                <a:lin ang="5400000" scaled="1"/>
              </a:gradFill>
              <a:effectLst>
                <a:outerShdw dist="107763" dir="2700000" algn="ctr" rotWithShape="0">
                  <a:srgbClr val="000000">
                    <a:alpha val="50000"/>
                  </a:srgbClr>
                </a:outerShdw>
              </a:effectLst>
              <a:latin typeface="Verdana"/>
              <a:ea typeface="Verdana"/>
              <a:cs typeface="Verdana"/>
            </a:endParaRPr>
          </a:p>
          <a:p>
            <a:pPr algn="ctr">
              <a:lnSpc>
                <a:spcPct val="150000"/>
              </a:lnSpc>
              <a:defRPr/>
            </a:pPr>
            <a:endParaRPr lang="en-US" sz="4000" kern="10" dirty="0">
              <a:ln w="28575">
                <a:solidFill>
                  <a:srgbClr val="FFFFFF"/>
                </a:solidFill>
                <a:round/>
                <a:headEnd/>
                <a:tailEnd/>
              </a:ln>
              <a:gradFill rotWithShape="1">
                <a:gsLst>
                  <a:gs pos="0">
                    <a:srgbClr val="0A2068"/>
                  </a:gs>
                  <a:gs pos="100000">
                    <a:srgbClr val="2F7ADF"/>
                  </a:gs>
                </a:gsLst>
                <a:lin ang="5400000" scaled="1"/>
              </a:gradFill>
              <a:effectLst>
                <a:outerShdw dist="107763" dir="2700000" algn="ctr" rotWithShape="0">
                  <a:srgbClr val="000000">
                    <a:alpha val="50000"/>
                  </a:srgbClr>
                </a:outerShdw>
              </a:effectLst>
              <a:latin typeface="Verdana"/>
              <a:ea typeface="Verdana"/>
              <a:cs typeface="Verdana"/>
            </a:endParaRPr>
          </a:p>
          <a:p>
            <a:pPr algn="ctr">
              <a:lnSpc>
                <a:spcPct val="150000"/>
              </a:lnSpc>
              <a:defRPr/>
            </a:pPr>
            <a:endParaRPr lang="en-US" sz="4000" b="1" kern="10" dirty="0">
              <a:ln w="28575">
                <a:solidFill>
                  <a:srgbClr val="FFFFFF"/>
                </a:solidFill>
                <a:round/>
                <a:headEnd/>
                <a:tailEnd/>
              </a:ln>
              <a:gradFill rotWithShape="1">
                <a:gsLst>
                  <a:gs pos="0">
                    <a:srgbClr val="0A2068"/>
                  </a:gs>
                  <a:gs pos="100000">
                    <a:srgbClr val="2F7ADF"/>
                  </a:gs>
                </a:gsLst>
                <a:lin ang="5400000" scaled="1"/>
              </a:gradFill>
              <a:effectLst>
                <a:outerShdw dist="107763" dir="2700000" algn="ctr" rotWithShape="0">
                  <a:srgbClr val="000000">
                    <a:alpha val="50000"/>
                  </a:srgbClr>
                </a:outerShdw>
              </a:effectLst>
              <a:latin typeface="Verdana"/>
              <a:ea typeface="Verdana"/>
              <a:cs typeface="Verdana"/>
            </a:endParaRPr>
          </a:p>
        </p:txBody>
      </p:sp>
      <p:sp>
        <p:nvSpPr>
          <p:cNvPr id="12" name="Rectangle 6"/>
          <p:cNvSpPr txBox="1">
            <a:spLocks noChangeArrowheads="1"/>
          </p:cNvSpPr>
          <p:nvPr/>
        </p:nvSpPr>
        <p:spPr bwMode="gray">
          <a:xfrm>
            <a:off x="228600" y="508000"/>
            <a:ext cx="11200346" cy="37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Clr>
                <a:schemeClr val="tx2"/>
              </a:buClr>
              <a:buSzPct val="115000"/>
              <a:buFont typeface="Wingdings" pitchFamily="2" charset="2"/>
              <a:buNone/>
              <a:defRPr sz="24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eaLnBrk="1" hangingPunct="1">
              <a:buClr>
                <a:srgbClr val="44546A"/>
              </a:buClr>
              <a:defRPr/>
            </a:pPr>
            <a:endParaRPr lang="en-US" sz="2000" b="1" i="1" dirty="0">
              <a:solidFill>
                <a:srgbClr val="5B9BD5">
                  <a:lumMod val="60000"/>
                  <a:lumOff val="40000"/>
                </a:srgbClr>
              </a:solidFill>
              <a:effectLst>
                <a:outerShdw blurRad="38100" dist="38100" dir="2700000" algn="tl">
                  <a:srgbClr val="000000">
                    <a:alpha val="43137"/>
                  </a:srgbClr>
                </a:outerShdw>
              </a:effectLst>
            </a:endParaRPr>
          </a:p>
        </p:txBody>
      </p:sp>
      <p:pic>
        <p:nvPicPr>
          <p:cNvPr id="1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09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p:nvSpPr>
        <p:spPr bwMode="auto">
          <a:xfrm>
            <a:off x="111318" y="2474374"/>
            <a:ext cx="11495093" cy="723275"/>
          </a:xfrm>
          <a:prstGeom prst="rect">
            <a:avLst/>
          </a:prstGeom>
          <a:noFill/>
          <a:ln w="9525">
            <a:noFill/>
            <a:miter lim="800000"/>
            <a:headEnd/>
            <a:tailEnd/>
          </a:ln>
          <a:effectLst/>
        </p:spPr>
        <p:txBody>
          <a:bodyPr wrap="square" bIns="0" anchor="ctr">
            <a:spAutoFit/>
          </a:bodyPr>
          <a:lstStyle/>
          <a:p>
            <a:pPr algn="ctr">
              <a:defRPr/>
            </a:pPr>
            <a:r>
              <a:rPr lang="en-US" sz="4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THANKS FOR LISTENING! </a:t>
            </a:r>
            <a:endParaRPr lang="en-US" sz="4400" dirty="0">
              <a:solidFill>
                <a:srgbClr val="E7E6E6">
                  <a:lumMod val="20000"/>
                  <a:lumOff val="80000"/>
                </a:srgb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78382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TotalTime>
  <Words>795</Words>
  <Application>Microsoft Office PowerPoint</Application>
  <PresentationFormat>Widescreen</PresentationFormat>
  <Paragraphs>61</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Times New Roman</vt:lpstr>
      <vt:lpstr>Verdana</vt:lpstr>
      <vt:lpstr>Wingdings</vt:lpstr>
      <vt:lpstr>Office Theme</vt:lpstr>
      <vt:lpstr>Mr. Nguyen Manh DUONG</vt:lpstr>
      <vt:lpstr> Self introduction</vt:lpstr>
      <vt:lpstr> My career path and projects / Achievements</vt:lpstr>
      <vt:lpstr> My career path and projects / Achievements</vt:lpstr>
      <vt:lpstr>Lessons learned from CHART Course</vt:lpstr>
      <vt:lpstr>Lessons learned from CHART Course</vt:lpstr>
      <vt:lpstr>Suggestion for the future</vt:lpstr>
      <vt:lpstr>PowerPoint Presentation</vt:lpstr>
    </vt:vector>
  </TitlesOfParts>
  <Company>IHO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POJ</dc:creator>
  <cp:lastModifiedBy>Duong Nguyen</cp:lastModifiedBy>
  <cp:revision>32</cp:revision>
  <cp:lastPrinted>2019-10-14T03:07:43Z</cp:lastPrinted>
  <dcterms:created xsi:type="dcterms:W3CDTF">2019-10-04T14:42:16Z</dcterms:created>
  <dcterms:modified xsi:type="dcterms:W3CDTF">2019-10-22T04:43:49Z</dcterms:modified>
</cp:coreProperties>
</file>